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274" r:id="rId2"/>
    <p:sldId id="276" r:id="rId3"/>
    <p:sldId id="610" r:id="rId4"/>
    <p:sldId id="587" r:id="rId5"/>
    <p:sldId id="635" r:id="rId6"/>
    <p:sldId id="644" r:id="rId7"/>
    <p:sldId id="639" r:id="rId8"/>
    <p:sldId id="653" r:id="rId9"/>
    <p:sldId id="638" r:id="rId10"/>
    <p:sldId id="656" r:id="rId11"/>
    <p:sldId id="611" r:id="rId12"/>
    <p:sldId id="657" r:id="rId13"/>
    <p:sldId id="643" r:id="rId14"/>
    <p:sldId id="648" r:id="rId15"/>
    <p:sldId id="658" r:id="rId16"/>
    <p:sldId id="659" r:id="rId17"/>
    <p:sldId id="666" r:id="rId18"/>
    <p:sldId id="667" r:id="rId19"/>
    <p:sldId id="662" r:id="rId20"/>
    <p:sldId id="661" r:id="rId21"/>
    <p:sldId id="663" r:id="rId22"/>
    <p:sldId id="665" r:id="rId23"/>
    <p:sldId id="655" r:id="rId24"/>
    <p:sldId id="592" r:id="rId25"/>
    <p:sldId id="651" r:id="rId26"/>
    <p:sldId id="660" r:id="rId27"/>
    <p:sldId id="586" r:id="rId28"/>
    <p:sldId id="528" r:id="rId29"/>
    <p:sldId id="4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</p14:sldIdLst>
        </p14:section>
        <p14:section name="Файлове и папки" id="{F8F9833F-6FC8-435C-B14B-E7C733F5219D}">
          <p14:sldIdLst>
            <p14:sldId id="276"/>
            <p14:sldId id="610"/>
            <p14:sldId id="587"/>
            <p14:sldId id="635"/>
            <p14:sldId id="644"/>
            <p14:sldId id="639"/>
            <p14:sldId id="653"/>
            <p14:sldId id="638"/>
            <p14:sldId id="656"/>
          </p14:sldIdLst>
        </p14:section>
        <p14:section name="Основни действия с файлове и папки" id="{ECEDB838-D858-484D-A0E5-E196B3D83A58}">
          <p14:sldIdLst>
            <p14:sldId id="611"/>
            <p14:sldId id="657"/>
            <p14:sldId id="643"/>
            <p14:sldId id="648"/>
            <p14:sldId id="658"/>
            <p14:sldId id="659"/>
            <p14:sldId id="666"/>
            <p14:sldId id="667"/>
            <p14:sldId id="662"/>
            <p14:sldId id="661"/>
            <p14:sldId id="663"/>
            <p14:sldId id="665"/>
            <p14:sldId id="655"/>
          </p14:sldIdLst>
        </p14:section>
        <p14:section name="Изглед и визуализация на папки и файлове" id="{FF78C96D-2705-4081-93D6-FDF89C9A3D2B}">
          <p14:sldIdLst>
            <p14:sldId id="592"/>
            <p14:sldId id="651"/>
            <p14:sldId id="66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5" autoAdjust="0"/>
    <p:restoredTop sz="94609" autoAdjust="0"/>
  </p:normalViewPr>
  <p:slideViewPr>
    <p:cSldViewPr snapToGrid="0" showGuides="1">
      <p:cViewPr varScale="1">
        <p:scale>
          <a:sx n="63" d="100"/>
          <a:sy n="63" d="100"/>
        </p:scale>
        <p:origin x="102" y="18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8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Файлова структура на организация на данните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Файлова система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49" y="2134127"/>
            <a:ext cx="3836501" cy="347288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05" y="1492436"/>
            <a:ext cx="7503886" cy="52136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750629" y="5184235"/>
            <a:ext cx="4244605" cy="958445"/>
          </a:xfrm>
          <a:prstGeom prst="wedgeRoundRectCallout">
            <a:avLst>
              <a:gd name="adj1" fmla="val -53113"/>
              <a:gd name="adj2" fmla="val -223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 меню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желаната папка 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9107766" y="2812648"/>
            <a:ext cx="2799538" cy="1077098"/>
          </a:xfrm>
          <a:prstGeom prst="wedgeRoundRectCallout">
            <a:avLst>
              <a:gd name="adj1" fmla="val -89729"/>
              <a:gd name="adj2" fmla="val 46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Създай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3568014"/>
            <a:ext cx="2799538" cy="1409099"/>
          </a:xfrm>
          <a:prstGeom prst="wedgeRoundRectCallout">
            <a:avLst>
              <a:gd name="adj1" fmla="val 117891"/>
              <a:gd name="adj2" fmla="val 452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папка или файл от даден тип</a:t>
            </a:r>
          </a:p>
        </p:txBody>
      </p:sp>
    </p:spTree>
    <p:extLst>
      <p:ext uri="{BB962C8B-B14F-4D97-AF65-F5344CB8AC3E}">
        <p14:creationId xmlns:p14="http://schemas.microsoft.com/office/powerpoint/2010/main" val="10507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ru-RU" dirty="0"/>
              <a:t>Работа с файлове и папки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091" y="5754588"/>
            <a:ext cx="10961783" cy="675365"/>
          </a:xfrm>
        </p:spPr>
        <p:txBody>
          <a:bodyPr/>
          <a:lstStyle/>
          <a:p>
            <a:r>
              <a:rPr lang="bg-BG" dirty="0"/>
              <a:t>Създаване, копиране, преместване и изтриване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4" y="3428993"/>
            <a:ext cx="32" cy="14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58" y="765729"/>
            <a:ext cx="8688451" cy="386594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279998" cy="5201066"/>
          </a:xfrm>
        </p:spPr>
        <p:txBody>
          <a:bodyPr>
            <a:noAutofit/>
          </a:bodyPr>
          <a:lstStyle/>
          <a:p>
            <a:pPr lvl="1">
              <a:buClr>
                <a:schemeClr val="tx1"/>
              </a:buClr>
            </a:pPr>
            <a:r>
              <a:rPr lang="bg-BG" sz="3400" dirty="0"/>
              <a:t>Отваряне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Копиране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Преименуване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Преместване</a:t>
            </a:r>
            <a:br>
              <a:rPr lang="bg-BG" sz="3400" dirty="0"/>
            </a:br>
            <a:r>
              <a:rPr lang="bg-BG" sz="3400" dirty="0"/>
              <a:t>(изрязване и поставяне)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Изтриване</a:t>
            </a:r>
            <a:endParaRPr lang="bg-BG" sz="36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Основни операции с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50" y="1488163"/>
            <a:ext cx="7086662" cy="4909028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006962" y="4242507"/>
            <a:ext cx="2154524" cy="634294"/>
          </a:xfrm>
          <a:prstGeom prst="wedgeRoundRectCallout">
            <a:avLst>
              <a:gd name="adj1" fmla="val -50231"/>
              <a:gd name="adj2" fmla="val -1159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Отваряне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3393138" y="1171011"/>
            <a:ext cx="2154524" cy="634294"/>
          </a:xfrm>
          <a:prstGeom prst="wedgeRoundRectCallout">
            <a:avLst>
              <a:gd name="adj1" fmla="val 59576"/>
              <a:gd name="adj2" fmla="val 11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Изрязване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5725260" y="1144989"/>
            <a:ext cx="2154524" cy="634294"/>
          </a:xfrm>
          <a:prstGeom prst="wedgeRoundRectCallout">
            <a:avLst>
              <a:gd name="adj1" fmla="val -28674"/>
              <a:gd name="adj2" fmla="val 991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Копиране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8057382" y="1183886"/>
            <a:ext cx="2583346" cy="634294"/>
          </a:xfrm>
          <a:prstGeom prst="wedgeRoundRectCallout">
            <a:avLst>
              <a:gd name="adj1" fmla="val -92063"/>
              <a:gd name="adj2" fmla="val 1060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9840710" y="1963634"/>
            <a:ext cx="2154524" cy="634294"/>
          </a:xfrm>
          <a:prstGeom prst="wedgeRoundRectCallout">
            <a:avLst>
              <a:gd name="adj1" fmla="val -147239"/>
              <a:gd name="adj2" fmla="val -152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Изтриване</a:t>
            </a:r>
          </a:p>
        </p:txBody>
      </p:sp>
      <p:sp>
        <p:nvSpPr>
          <p:cNvPr id="7" name="Закръглен правоъгълник 6"/>
          <p:cNvSpPr/>
          <p:nvPr/>
        </p:nvSpPr>
        <p:spPr bwMode="auto">
          <a:xfrm>
            <a:off x="8287657" y="3218302"/>
            <a:ext cx="1408795" cy="24445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042436" y="2875208"/>
            <a:ext cx="1523976" cy="911531"/>
          </a:xfrm>
          <a:prstGeom prst="wedgeRoundRectCallout">
            <a:avLst>
              <a:gd name="adj1" fmla="val -70108"/>
              <a:gd name="adj2" fmla="val 4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и от тук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4267199" y="3340530"/>
            <a:ext cx="3077029" cy="634294"/>
          </a:xfrm>
          <a:prstGeom prst="wedgeRoundRectCallout">
            <a:avLst>
              <a:gd name="adj1" fmla="val 63680"/>
              <a:gd name="adj2" fmla="val -747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</a:p>
        </p:txBody>
      </p:sp>
    </p:spTree>
    <p:extLst>
      <p:ext uri="{BB962C8B-B14F-4D97-AF65-F5344CB8AC3E}">
        <p14:creationId xmlns:p14="http://schemas.microsoft.com/office/powerpoint/2010/main" val="38259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7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4000" dirty="0"/>
              <a:t>Основни действия с 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Копиране</a:t>
            </a:r>
          </a:p>
          <a:p>
            <a:r>
              <a:rPr lang="bg-BG" sz="3600" dirty="0"/>
              <a:t>Преместване</a:t>
            </a:r>
          </a:p>
          <a:p>
            <a:r>
              <a:rPr lang="bg-BG" sz="3600" dirty="0"/>
              <a:t>Преименуване</a:t>
            </a:r>
          </a:p>
          <a:p>
            <a:pPr>
              <a:buClr>
                <a:schemeClr val="tx1"/>
              </a:buClr>
            </a:pPr>
            <a:r>
              <a:rPr lang="bg-BG" sz="3600" dirty="0"/>
              <a:t>Изтриване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28" y="1453933"/>
            <a:ext cx="7484720" cy="5184769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(1)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2353628" y="1453933"/>
            <a:ext cx="2670629" cy="971491"/>
          </a:xfrm>
          <a:prstGeom prst="wedgeRoundRectCallout">
            <a:avLst>
              <a:gd name="adj1" fmla="val 71125"/>
              <a:gd name="adj2" fmla="val 1365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Десен клик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върху файла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760479" y="1118269"/>
            <a:ext cx="2989943" cy="1134316"/>
          </a:xfrm>
          <a:prstGeom prst="wedgeRoundRectCallout">
            <a:avLst>
              <a:gd name="adj1" fmla="val -81083"/>
              <a:gd name="adj2" fmla="val 1459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3044424" y="4123853"/>
            <a:ext cx="4285290" cy="1535987"/>
          </a:xfrm>
          <a:prstGeom prst="wedgeRoundRectCallout">
            <a:avLst>
              <a:gd name="adj1" fmla="val 28954"/>
              <a:gd name="adj2" fmla="val -822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клипборда, ако искаме да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преместим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</a:t>
            </a:r>
          </a:p>
        </p:txBody>
      </p:sp>
    </p:spTree>
    <p:extLst>
      <p:ext uri="{BB962C8B-B14F-4D97-AF65-F5344CB8AC3E}">
        <p14:creationId xmlns:p14="http://schemas.microsoft.com/office/powerpoint/2010/main" val="26178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91" y="1508258"/>
            <a:ext cx="6740273" cy="5523914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5133559" y="4697665"/>
            <a:ext cx="3463725" cy="1163648"/>
          </a:xfrm>
          <a:prstGeom prst="wedgeRoundRectCallout">
            <a:avLst>
              <a:gd name="adj1" fmla="val -115658"/>
              <a:gd name="adj2" fmla="val -1131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къде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копира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6982281" y="3293256"/>
            <a:ext cx="2714171" cy="546723"/>
          </a:xfrm>
          <a:prstGeom prst="wedgeRoundRectCallout">
            <a:avLst>
              <a:gd name="adj1" fmla="val -164831"/>
              <a:gd name="adj2" fmla="val -2486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</a:t>
            </a:r>
          </a:p>
        </p:txBody>
      </p:sp>
    </p:spTree>
    <p:extLst>
      <p:ext uri="{BB962C8B-B14F-4D97-AF65-F5344CB8AC3E}">
        <p14:creationId xmlns:p14="http://schemas.microsoft.com/office/powerpoint/2010/main" val="134291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(3)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30" y="1472296"/>
            <a:ext cx="6338133" cy="510021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882977" y="3910015"/>
            <a:ext cx="2668909" cy="1750556"/>
          </a:xfrm>
          <a:prstGeom prst="wedgeRoundRectCallout">
            <a:avLst>
              <a:gd name="adj1" fmla="val -77365"/>
              <a:gd name="adj2" fmla="val -739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Готово, файлът е копиран или преместен</a:t>
            </a:r>
          </a:p>
        </p:txBody>
      </p:sp>
    </p:spTree>
    <p:extLst>
      <p:ext uri="{BB962C8B-B14F-4D97-AF65-F5344CB8AC3E}">
        <p14:creationId xmlns:p14="http://schemas.microsoft.com/office/powerpoint/2010/main" val="38321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75" y="1748790"/>
            <a:ext cx="6524625" cy="4457700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bg-BG" dirty="0" smtClean="0"/>
              <a:t>преименуване на </a:t>
            </a:r>
            <a:r>
              <a:rPr lang="bg-BG" dirty="0"/>
              <a:t>файл </a:t>
            </a:r>
            <a:r>
              <a:rPr lang="bg-BG" dirty="0" smtClean="0"/>
              <a:t>(1)</a:t>
            </a:r>
            <a:endParaRPr lang="bg-BG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8222943" y="4382815"/>
            <a:ext cx="3463725" cy="1163648"/>
          </a:xfrm>
          <a:prstGeom prst="wedgeRoundRectCallout">
            <a:avLst>
              <a:gd name="adj1" fmla="val -61980"/>
              <a:gd name="adj2" fmla="val -1118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за преименуване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75332" y="2333687"/>
            <a:ext cx="2867017" cy="1262943"/>
          </a:xfrm>
          <a:prstGeom prst="wedgeRoundRectCallout">
            <a:avLst>
              <a:gd name="adj1" fmla="val 114259"/>
              <a:gd name="adj2" fmla="val -380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върху </a:t>
            </a:r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02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75" y="1652662"/>
            <a:ext cx="6524625" cy="4457700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преименуване на файл </a:t>
            </a:r>
            <a:r>
              <a:rPr lang="bg-BG" dirty="0" smtClean="0"/>
              <a:t>(2)</a:t>
            </a:r>
            <a:endParaRPr lang="bg-BG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3228971" y="4086297"/>
            <a:ext cx="2867017" cy="1262943"/>
          </a:xfrm>
          <a:prstGeom prst="wedgeRoundRectCallout">
            <a:avLst>
              <a:gd name="adj1" fmla="val 97249"/>
              <a:gd name="adj2" fmla="val -827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Редактираме името на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8047660" y="3881512"/>
            <a:ext cx="3749039" cy="1262943"/>
          </a:xfrm>
          <a:prstGeom prst="wedgeRoundRectCallout">
            <a:avLst>
              <a:gd name="adj1" fmla="val -48039"/>
              <a:gd name="adj2" fmla="val -689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променяме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 на файла, освен ако това не е целта  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9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5678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Изтриването</a:t>
            </a:r>
            <a:r>
              <a:rPr lang="bg-BG" dirty="0"/>
              <a:t> на данни често е необратима команда. </a:t>
            </a:r>
          </a:p>
          <a:p>
            <a:pPr>
              <a:buClr>
                <a:schemeClr val="tx1"/>
              </a:buClr>
            </a:pPr>
            <a:r>
              <a:rPr lang="bg-BG" dirty="0"/>
              <a:t>Изтритите данни невинаги може да се възстановят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(1)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35" y="1246550"/>
            <a:ext cx="6338133" cy="510021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8467594" y="4029936"/>
            <a:ext cx="2668909" cy="1750556"/>
          </a:xfrm>
          <a:prstGeom prst="wedgeRoundRectCallout">
            <a:avLst>
              <a:gd name="adj1" fmla="val -18391"/>
              <a:gd name="adj2" fmla="val -86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файла, който ще изриваме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286080" y="2510034"/>
            <a:ext cx="2581907" cy="1267488"/>
          </a:xfrm>
          <a:prstGeom prst="wedgeRoundRectCallout">
            <a:avLst>
              <a:gd name="adj1" fmla="val 86019"/>
              <a:gd name="adj2" fmla="val -949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върху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коша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1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Файлове </a:t>
            </a:r>
            <a:r>
              <a:rPr lang="bg-BG" sz="3400" dirty="0"/>
              <a:t>и</a:t>
            </a:r>
            <a:r>
              <a:rPr lang="bg-BG" sz="3400" b="1" dirty="0">
                <a:solidFill>
                  <a:schemeClr val="bg1"/>
                </a:solidFill>
              </a:rPr>
              <a:t> папки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>
                <a:solidFill>
                  <a:schemeClr val="bg1"/>
                </a:solidFill>
              </a:rPr>
              <a:t>Файлова система</a:t>
            </a:r>
            <a:endParaRPr lang="bg-BG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dirty="0"/>
              <a:t>Основни</a:t>
            </a:r>
            <a:r>
              <a:rPr lang="bg-BG" sz="3400" b="1" dirty="0">
                <a:solidFill>
                  <a:schemeClr val="bg1"/>
                </a:solidFill>
              </a:rPr>
              <a:t> действия </a:t>
            </a:r>
            <a:r>
              <a:rPr lang="bg-BG" sz="3400" dirty="0"/>
              <a:t>с файлове и папки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Работа с </a:t>
            </a:r>
            <a:r>
              <a:rPr lang="bg-BG" sz="3400" b="1" dirty="0">
                <a:solidFill>
                  <a:schemeClr val="bg1"/>
                </a:solidFill>
              </a:rPr>
              <a:t>файловия мениджър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Изглед и визуализация на файлове и папки͏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91" y="1508258"/>
            <a:ext cx="6740273" cy="4802601"/>
          </a:xfrm>
          <a:prstGeom prst="rect">
            <a:avLst/>
          </a:prstGeom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8781101" y="2017212"/>
            <a:ext cx="3285981" cy="1083872"/>
          </a:xfrm>
          <a:prstGeom prst="wedgeRoundRectCallout">
            <a:avLst>
              <a:gd name="adj1" fmla="val -100185"/>
              <a:gd name="adj2" fmla="val 546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Файлът 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преместен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коша</a:t>
            </a:r>
          </a:p>
        </p:txBody>
      </p:sp>
    </p:spTree>
    <p:extLst>
      <p:ext uri="{BB962C8B-B14F-4D97-AF65-F5344CB8AC3E}">
        <p14:creationId xmlns:p14="http://schemas.microsoft.com/office/powerpoint/2010/main" val="29606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Работа с файл от коша (1)</a:t>
            </a:r>
            <a:endParaRPr lang="bg-BG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3" y="1508258"/>
            <a:ext cx="7363853" cy="4420217"/>
          </a:xfrm>
          <a:prstGeom prst="rect">
            <a:avLst/>
          </a:prstGeom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8278574" y="1508258"/>
            <a:ext cx="3318341" cy="811395"/>
          </a:xfrm>
          <a:prstGeom prst="wedgeRoundRectCallout">
            <a:avLst>
              <a:gd name="adj1" fmla="val -105409"/>
              <a:gd name="adj2" fmla="val 1430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Контекстно меню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0" name="Закръглен правоъгълник 9"/>
          <p:cNvSpPr/>
          <p:nvPr/>
        </p:nvSpPr>
        <p:spPr bwMode="auto">
          <a:xfrm>
            <a:off x="4513942" y="3718366"/>
            <a:ext cx="1262742" cy="302091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8278574" y="4255772"/>
            <a:ext cx="3636761" cy="811395"/>
          </a:xfrm>
          <a:prstGeom prst="wedgeRoundRectCallout">
            <a:avLst>
              <a:gd name="adj1" fmla="val -117604"/>
              <a:gd name="adj2" fmla="val -961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Ще възстанови файла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9" name="Закръглено правоъгълно изнесено означение 18"/>
          <p:cNvSpPr/>
          <p:nvPr/>
        </p:nvSpPr>
        <p:spPr bwMode="auto">
          <a:xfrm>
            <a:off x="8278574" y="2882015"/>
            <a:ext cx="3318341" cy="811395"/>
          </a:xfrm>
          <a:prstGeom prst="wedgeRoundRectCallout">
            <a:avLst>
              <a:gd name="adj1" fmla="val -142292"/>
              <a:gd name="adj2" fmla="val 165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Ще изтрие файла безвъзвратно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Работа </a:t>
            </a:r>
            <a:r>
              <a:rPr lang="bg-BG" dirty="0" smtClean="0"/>
              <a:t>с </a:t>
            </a:r>
            <a:r>
              <a:rPr lang="bg-BG" dirty="0" smtClean="0"/>
              <a:t>файл от коша (2)</a:t>
            </a:r>
            <a:endParaRPr lang="bg-BG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226" y="1801414"/>
            <a:ext cx="7354326" cy="4410691"/>
          </a:xfrm>
          <a:prstGeom prst="rect">
            <a:avLst/>
          </a:prstGeom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401421" y="4107767"/>
            <a:ext cx="3753686" cy="1429112"/>
          </a:xfrm>
          <a:prstGeom prst="wedgeRoundRectCallout">
            <a:avLst>
              <a:gd name="adj1" fmla="val 110808"/>
              <a:gd name="adj2" fmla="val 672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Последно потвърждение преди изтриване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3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5" y="1262364"/>
            <a:ext cx="7862090" cy="5377978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Други инструменти на файловия мениджър</a:t>
            </a:r>
          </a:p>
        </p:txBody>
      </p:sp>
      <p:sp>
        <p:nvSpPr>
          <p:cNvPr id="3" name="Закръглен правоъгълник 2"/>
          <p:cNvSpPr/>
          <p:nvPr/>
        </p:nvSpPr>
        <p:spPr bwMode="auto">
          <a:xfrm>
            <a:off x="6373367" y="3596884"/>
            <a:ext cx="336884" cy="2422358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кръглено правоъгълно изнесено означение 4"/>
          <p:cNvSpPr/>
          <p:nvPr/>
        </p:nvSpPr>
        <p:spPr bwMode="auto">
          <a:xfrm>
            <a:off x="1381652" y="4351877"/>
            <a:ext cx="4411579" cy="1106906"/>
          </a:xfrm>
          <a:prstGeom prst="wedgeRoundRectCallout">
            <a:avLst>
              <a:gd name="adj1" fmla="val 60070"/>
              <a:gd name="adj2" fmla="val -273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възможни действия върху файлове</a:t>
            </a:r>
          </a:p>
        </p:txBody>
      </p:sp>
    </p:spTree>
    <p:extLst>
      <p:ext uri="{BB962C8B-B14F-4D97-AF65-F5344CB8AC3E}">
        <p14:creationId xmlns:p14="http://schemas.microsoft.com/office/powerpoint/2010/main" val="38813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4864144"/>
            <a:ext cx="10961783" cy="768084"/>
          </a:xfrm>
        </p:spPr>
        <p:txBody>
          <a:bodyPr/>
          <a:lstStyle/>
          <a:p>
            <a:r>
              <a:rPr lang="bg-BG" dirty="0"/>
              <a:t>Изглед и визуализация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3" y="5722260"/>
            <a:ext cx="11237367" cy="675365"/>
          </a:xfrm>
        </p:spPr>
        <p:txBody>
          <a:bodyPr/>
          <a:lstStyle/>
          <a:p>
            <a:r>
              <a:rPr lang="bg-BG" sz="4000" dirty="0"/>
              <a:t>Настройки на изгледа на файловия мениджър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18" y="550898"/>
            <a:ext cx="7720226" cy="406922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7" y="2610746"/>
            <a:ext cx="5891611" cy="3859820"/>
          </a:xfrm>
          <a:prstGeom prst="rect">
            <a:avLst/>
          </a:prstGeom>
        </p:spPr>
      </p:pic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10191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Изгледите</a:t>
            </a:r>
            <a:r>
              <a:rPr lang="bg-BG" dirty="0"/>
              <a:t> се предлагат за </a:t>
            </a:r>
            <a:r>
              <a:rPr lang="bg-BG" b="1" dirty="0">
                <a:solidFill>
                  <a:schemeClr val="bg1"/>
                </a:solidFill>
              </a:rPr>
              <a:t>улеснение на работата с папки</a:t>
            </a:r>
          </a:p>
          <a:p>
            <a:r>
              <a:rPr lang="bg-BG" dirty="0"/>
              <a:t>Бърза и удобна смяна на различни изгледи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(1)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25" y="2610746"/>
            <a:ext cx="5462926" cy="3845379"/>
          </a:xfrm>
          <a:prstGeom prst="rect">
            <a:avLst/>
          </a:prstGeom>
        </p:spPr>
      </p:pic>
      <p:sp>
        <p:nvSpPr>
          <p:cNvPr id="6" name="Закръглено правоъгълно изнесено означение 5"/>
          <p:cNvSpPr/>
          <p:nvPr/>
        </p:nvSpPr>
        <p:spPr bwMode="auto">
          <a:xfrm>
            <a:off x="223589" y="3474720"/>
            <a:ext cx="3840480" cy="2012807"/>
          </a:xfrm>
          <a:prstGeom prst="wedgeRoundRectCallout">
            <a:avLst>
              <a:gd name="adj1" fmla="val 46383"/>
              <a:gd name="adj2" fmla="val -602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лентата на файловия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мениджър изберете </a:t>
            </a:r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Изглед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806440" y="5226254"/>
            <a:ext cx="4220602" cy="922421"/>
          </a:xfrm>
          <a:prstGeom prst="wedgeRoundRectCallout">
            <a:avLst>
              <a:gd name="adj1" fmla="val 35279"/>
              <a:gd name="adj2" fmla="val -738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или от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 меню в работната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област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Блоксхема: алтернативен процес 8"/>
          <p:cNvSpPr/>
          <p:nvPr/>
        </p:nvSpPr>
        <p:spPr bwMode="auto">
          <a:xfrm>
            <a:off x="4164037" y="3291840"/>
            <a:ext cx="661181" cy="182880"/>
          </a:xfrm>
          <a:prstGeom prst="flowChartAlternateProcess">
            <a:avLst/>
          </a:prstGeom>
          <a:noFill/>
          <a:ln w="952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Блоксхема: алтернативен процес 9"/>
          <p:cNvSpPr/>
          <p:nvPr/>
        </p:nvSpPr>
        <p:spPr bwMode="auto">
          <a:xfrm>
            <a:off x="9696452" y="3008142"/>
            <a:ext cx="661181" cy="182880"/>
          </a:xfrm>
          <a:prstGeom prst="flowChartAlternateProcess">
            <a:avLst/>
          </a:prstGeom>
          <a:noFill/>
          <a:ln w="952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4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(2)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2" y="1849024"/>
            <a:ext cx="6531237" cy="4683786"/>
          </a:xfrm>
          <a:prstGeom prst="rect">
            <a:avLst/>
          </a:prstGeom>
        </p:spPr>
      </p:pic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9696452" y="1849024"/>
            <a:ext cx="2168806" cy="1163652"/>
          </a:xfrm>
          <a:prstGeom prst="wedgeRoundRectCallout">
            <a:avLst>
              <a:gd name="adj1" fmla="val -78536"/>
              <a:gd name="adj2" fmla="val 958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изгледи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78629" y="2771445"/>
            <a:ext cx="2937826" cy="1163652"/>
          </a:xfrm>
          <a:prstGeom prst="wedgeRoundRectCallout">
            <a:avLst>
              <a:gd name="adj1" fmla="val 133313"/>
              <a:gd name="adj2" fmla="val -79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Сортиране на съдържанието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5393821"/>
            <a:ext cx="3914274" cy="1138989"/>
          </a:xfrm>
          <a:prstGeom prst="wedgeRoundRectCallout">
            <a:avLst>
              <a:gd name="adj1" fmla="val 73046"/>
              <a:gd name="adj2" fmla="val -390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Персонализиране на изгледа на ФМ </a:t>
            </a:r>
          </a:p>
        </p:txBody>
      </p:sp>
    </p:spTree>
    <p:extLst>
      <p:ext uri="{BB962C8B-B14F-4D97-AF65-F5344CB8AC3E}">
        <p14:creationId xmlns:p14="http://schemas.microsoft.com/office/powerpoint/2010/main" val="2654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==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съвкупност от данни, съхранени в компютъра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Всеки файл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  <a:r>
              <a:rPr lang="bg-BG" sz="2800" b="1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разширение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Папка ==</a:t>
            </a:r>
            <a:r>
              <a:rPr lang="bg-BG" sz="2800" b="1" dirty="0">
                <a:solidFill>
                  <a:schemeClr val="bg2"/>
                </a:solidFill>
              </a:rPr>
              <a:t> съвкупност от файлове и папки, която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Файловата система е дървовидната структура от файлове и папки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Файловият мениджър улеснява действията с файлове и папки –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отваряне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копиране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преместване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преименуване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изтриване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Изтриването на данни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невинаги</a:t>
            </a:r>
            <a:r>
              <a:rPr lang="bg-BG" sz="2800" b="1" dirty="0">
                <a:solidFill>
                  <a:schemeClr val="bg2"/>
                </a:solidFill>
              </a:rPr>
              <a:t> 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обратимо</a:t>
            </a:r>
            <a:r>
              <a:rPr lang="bg-BG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Име, разширение и тип на файл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08" y="648837"/>
            <a:ext cx="4445380" cy="402405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1175" y="1121144"/>
            <a:ext cx="10504061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 </a:t>
            </a:r>
            <a:r>
              <a:rPr lang="en-US" sz="3200" dirty="0"/>
              <a:t>– </a:t>
            </a:r>
            <a:r>
              <a:rPr lang="bg-BG" sz="3200" dirty="0"/>
              <a:t>съвкупност от данни, съхранени в 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Всеки файл има: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Име </a:t>
            </a:r>
            <a:r>
              <a:rPr lang="bg-BG" sz="3200" dirty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Разширение </a:t>
            </a:r>
            <a:r>
              <a:rPr lang="bg-BG" sz="3200" dirty="0"/>
              <a:t>– последователност от символи, указващи</a:t>
            </a:r>
            <a:r>
              <a:rPr lang="bg-BG" sz="3200" b="1" dirty="0">
                <a:solidFill>
                  <a:schemeClr val="bg1"/>
                </a:solidFill>
              </a:rPr>
              <a:t> типа </a:t>
            </a:r>
            <a:r>
              <a:rPr lang="bg-BG" sz="3200" dirty="0"/>
              <a:t>на данните във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Разделител </a:t>
            </a:r>
            <a:r>
              <a:rPr lang="bg-BG" sz="3200" dirty="0"/>
              <a:t>между името и разширението е </a:t>
            </a:r>
            <a:r>
              <a:rPr lang="bg-BG" sz="3200" b="1" dirty="0">
                <a:solidFill>
                  <a:schemeClr val="bg1"/>
                </a:solidFill>
              </a:rPr>
              <a:t>точка</a:t>
            </a:r>
            <a:r>
              <a:rPr lang="bg-BG" sz="3200" dirty="0"/>
              <a:t> </a:t>
            </a:r>
            <a:r>
              <a:rPr lang="en-US" sz="3200" dirty="0"/>
              <a:t>"</a:t>
            </a:r>
            <a:r>
              <a:rPr lang="bg-BG" sz="3200" dirty="0">
                <a:solidFill>
                  <a:schemeClr val="bg1"/>
                </a:solidFill>
              </a:rPr>
              <a:t>.</a:t>
            </a:r>
            <a:r>
              <a:rPr lang="en-US" sz="3200" dirty="0"/>
              <a:t>"</a:t>
            </a:r>
            <a:endParaRPr lang="bg-BG" sz="3200" b="1" dirty="0"/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Размер</a:t>
            </a:r>
            <a:r>
              <a:rPr lang="bg-BG" sz="3200" dirty="0"/>
              <a:t> – указва големината на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Дата</a:t>
            </a:r>
            <a:r>
              <a:rPr lang="bg-BG" sz="3200" dirty="0"/>
              <a:t> на създаване или последна промяна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359084"/>
            <a:ext cx="11818096" cy="5201066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Служат за </a:t>
            </a:r>
            <a:r>
              <a:rPr lang="bg-BG" sz="3200" b="1" dirty="0">
                <a:solidFill>
                  <a:schemeClr val="bg1"/>
                </a:solidFill>
              </a:rPr>
              <a:t>различаване</a:t>
            </a:r>
            <a:r>
              <a:rPr lang="bg-BG" sz="3200" dirty="0"/>
              <a:t> на файла от останалите файлове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Допустими</a:t>
            </a:r>
            <a:r>
              <a:rPr lang="bg-BG" sz="3200" dirty="0"/>
              <a:t> символи са: </a:t>
            </a:r>
            <a:r>
              <a:rPr lang="bg-BG" sz="3200" b="1" dirty="0">
                <a:solidFill>
                  <a:schemeClr val="bg1"/>
                </a:solidFill>
              </a:rPr>
              <a:t>букви</a:t>
            </a:r>
            <a:r>
              <a:rPr lang="bg-BG" sz="3200" dirty="0"/>
              <a:t>, </a:t>
            </a:r>
            <a:r>
              <a:rPr lang="bg-BG" sz="3200" b="1" dirty="0">
                <a:solidFill>
                  <a:schemeClr val="bg1"/>
                </a:solidFill>
              </a:rPr>
              <a:t>цифри</a:t>
            </a:r>
            <a:r>
              <a:rPr lang="bg-BG" sz="3200" dirty="0"/>
              <a:t>,  </a:t>
            </a:r>
            <a:r>
              <a:rPr lang="bg-BG" sz="3200" b="1" dirty="0">
                <a:solidFill>
                  <a:schemeClr val="bg1"/>
                </a:solidFill>
              </a:rPr>
              <a:t>интервал</a:t>
            </a:r>
            <a:r>
              <a:rPr lang="bg-BG" sz="3200" dirty="0"/>
              <a:t>, </a:t>
            </a:r>
            <a:r>
              <a:rPr lang="bg-BG" sz="3200" b="1" dirty="0" smtClean="0">
                <a:solidFill>
                  <a:schemeClr val="bg1"/>
                </a:solidFill>
              </a:rPr>
              <a:t>-</a:t>
            </a:r>
            <a:r>
              <a:rPr lang="bg-BG" sz="3200" dirty="0" smtClean="0"/>
              <a:t> </a:t>
            </a:r>
            <a:r>
              <a:rPr lang="bg-BG" sz="3200" dirty="0"/>
              <a:t>и </a:t>
            </a:r>
            <a:r>
              <a:rPr lang="bg-BG" sz="3200" b="1" dirty="0" smtClean="0">
                <a:solidFill>
                  <a:schemeClr val="bg1"/>
                </a:solidFill>
              </a:rPr>
              <a:t>_</a:t>
            </a:r>
            <a:r>
              <a:rPr lang="en-US" sz="3200" b="1" dirty="0" smtClean="0"/>
              <a:t> </a:t>
            </a:r>
            <a:r>
              <a:rPr lang="bg-BG" sz="3200" dirty="0" smtClean="0"/>
              <a:t>и </a:t>
            </a:r>
            <a:r>
              <a:rPr lang="bg-BG" sz="3200" dirty="0" smtClean="0">
                <a:solidFill>
                  <a:schemeClr val="bg1"/>
                </a:solidFill>
              </a:rPr>
              <a:t>.</a:t>
            </a:r>
            <a:r>
              <a:rPr lang="bg-BG" sz="3200" dirty="0" smtClean="0"/>
              <a:t> 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Недопустими </a:t>
            </a:r>
            <a:r>
              <a:rPr lang="bg-BG" sz="3200" dirty="0"/>
              <a:t>символи са: </a:t>
            </a:r>
            <a:r>
              <a:rPr lang="en-US" sz="3200" b="1" dirty="0">
                <a:solidFill>
                  <a:schemeClr val="bg1"/>
                </a:solidFill>
              </a:rPr>
              <a:t>\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/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: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*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?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"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&lt;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&gt;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|</a:t>
            </a:r>
            <a:r>
              <a:rPr lang="bg-BG" sz="3200" dirty="0"/>
              <a:t>. Те имат специално предназначение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Разширението указва </a:t>
            </a:r>
            <a:r>
              <a:rPr lang="bg-BG" sz="3200" b="1" dirty="0">
                <a:solidFill>
                  <a:schemeClr val="bg1"/>
                </a:solidFill>
              </a:rPr>
              <a:t>предназначението на данните </a:t>
            </a:r>
            <a:r>
              <a:rPr lang="bg-BG" sz="3200" dirty="0"/>
              <a:t>във файла и програмите с които може да се обработва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endParaRPr lang="en-US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9985" y="3129745"/>
            <a:ext cx="4911467" cy="661128"/>
          </a:xfrm>
        </p:spPr>
        <p:txBody>
          <a:bodyPr>
            <a:noAutofit/>
          </a:bodyPr>
          <a:lstStyle/>
          <a:p>
            <a:pPr marL="0" lvl="1" indent="0">
              <a:lnSpc>
                <a:spcPct val="125000"/>
              </a:lnSpc>
              <a:buClr>
                <a:schemeClr val="tx1"/>
              </a:buClr>
              <a:buNone/>
            </a:pPr>
            <a:r>
              <a:rPr lang="bg-BG" sz="3600" dirty="0"/>
              <a:t>Знаме на България</a:t>
            </a:r>
            <a:r>
              <a:rPr lang="en-US" sz="3600" dirty="0"/>
              <a:t>.bmp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 за 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1733181" y="4297388"/>
            <a:ext cx="2557466" cy="844062"/>
          </a:xfrm>
          <a:prstGeom prst="wedgeRoundRectCallout">
            <a:avLst>
              <a:gd name="adj1" fmla="val 43826"/>
              <a:gd name="adj2" fmla="val -1082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6590562" y="4197800"/>
            <a:ext cx="3636652" cy="854662"/>
          </a:xfrm>
          <a:prstGeom prst="wedgeRoundRectCallout">
            <a:avLst>
              <a:gd name="adj1" fmla="val -18791"/>
              <a:gd name="adj2" fmla="val -946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указва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4035822" y="1658873"/>
            <a:ext cx="4276578" cy="982463"/>
          </a:xfrm>
          <a:prstGeom prst="wedgeRoundRectCallout">
            <a:avLst>
              <a:gd name="adj1" fmla="val 25694"/>
              <a:gd name="adj2" fmla="val 131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разделя името и разширението на файла</a:t>
            </a:r>
          </a:p>
        </p:txBody>
      </p:sp>
    </p:spTree>
    <p:extLst>
      <p:ext uri="{BB962C8B-B14F-4D97-AF65-F5344CB8AC3E}">
        <p14:creationId xmlns:p14="http://schemas.microsoft.com/office/powerpoint/2010/main" val="1139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7" y="1342042"/>
            <a:ext cx="5126688" cy="514078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</a:t>
            </a:r>
            <a:r>
              <a:rPr lang="en-US" sz="3200" dirty="0"/>
              <a:t>.</a:t>
            </a:r>
            <a:r>
              <a:rPr lang="en-US" sz="3200" b="1" dirty="0">
                <a:solidFill>
                  <a:schemeClr val="bg1"/>
                </a:solidFill>
              </a:rPr>
              <a:t>bmp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България.</a:t>
            </a:r>
            <a:r>
              <a:rPr lang="en-US" sz="3200" b="1" dirty="0">
                <a:solidFill>
                  <a:schemeClr val="bg1"/>
                </a:solidFill>
              </a:rPr>
              <a:t>jpg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Bef>
                <a:spcPts val="2000"/>
              </a:spcBef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mp3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Aft>
                <a:spcPts val="2000"/>
              </a:spcAft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wav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rodino.</a:t>
            </a:r>
            <a:r>
              <a:rPr lang="en-US" sz="3200" b="1" dirty="0">
                <a:solidFill>
                  <a:schemeClr val="bg1"/>
                </a:solidFill>
              </a:rPr>
              <a:t>txt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</a:t>
            </a:r>
            <a:r>
              <a:rPr lang="bg-BG" sz="3200" dirty="0"/>
              <a:t>.</a:t>
            </a:r>
            <a:r>
              <a:rPr lang="en-US" sz="3200" b="1" dirty="0">
                <a:solidFill>
                  <a:schemeClr val="bg1"/>
                </a:solidFill>
              </a:rPr>
              <a:t>doc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Примери за различни типове файлове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6538768" y="1533094"/>
            <a:ext cx="3099068" cy="862296"/>
          </a:xfrm>
          <a:prstGeom prst="wedgeRoundRectCallout">
            <a:avLst>
              <a:gd name="adj1" fmla="val -58435"/>
              <a:gd name="adj2" fmla="val 207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Изображения</a:t>
            </a:r>
          </a:p>
        </p:txBody>
      </p:sp>
      <p:sp>
        <p:nvSpPr>
          <p:cNvPr id="3" name="Дясна фигурна скоба 2"/>
          <p:cNvSpPr/>
          <p:nvPr/>
        </p:nvSpPr>
        <p:spPr>
          <a:xfrm>
            <a:off x="5406001" y="1386764"/>
            <a:ext cx="585216" cy="1446971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Дясна фигурна скоба 6"/>
          <p:cNvSpPr/>
          <p:nvPr/>
        </p:nvSpPr>
        <p:spPr>
          <a:xfrm>
            <a:off x="3786278" y="3133781"/>
            <a:ext cx="579120" cy="1353312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Дясна фигурна скоба 7"/>
          <p:cNvSpPr/>
          <p:nvPr/>
        </p:nvSpPr>
        <p:spPr>
          <a:xfrm>
            <a:off x="4003268" y="4941554"/>
            <a:ext cx="585216" cy="1148808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608182" y="3241676"/>
            <a:ext cx="3099068" cy="862296"/>
          </a:xfrm>
          <a:prstGeom prst="wedgeRoundRectCallout">
            <a:avLst>
              <a:gd name="adj1" fmla="val -60783"/>
              <a:gd name="adj2" fmla="val 206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6538768" y="4967120"/>
            <a:ext cx="3099068" cy="862296"/>
          </a:xfrm>
          <a:prstGeom prst="wedgeRoundRectCallout">
            <a:avLst>
              <a:gd name="adj1" fmla="val -60772"/>
              <a:gd name="adj2" fmla="val 228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15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165" y="1975899"/>
            <a:ext cx="4952808" cy="39869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106" y="1323131"/>
            <a:ext cx="6281996" cy="554496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Папка </a:t>
            </a:r>
            <a:r>
              <a:rPr lang="en-US" sz="2800" dirty="0"/>
              <a:t>– </a:t>
            </a:r>
            <a:r>
              <a:rPr lang="bg-BG" sz="2800" dirty="0"/>
              <a:t>съдържа в себе си съвкупност от файлове</a:t>
            </a:r>
            <a:r>
              <a:rPr lang="en-US" sz="2800" dirty="0"/>
              <a:t> </a:t>
            </a:r>
            <a:r>
              <a:rPr lang="bg-BG" sz="2800" dirty="0"/>
              <a:t>и/или папки</a:t>
            </a:r>
          </a:p>
          <a:p>
            <a:pPr>
              <a:buClr>
                <a:schemeClr val="tx1"/>
              </a:buClr>
            </a:pPr>
            <a:r>
              <a:rPr lang="bg-BG" sz="2800" dirty="0"/>
              <a:t>Всяка папка има:</a:t>
            </a:r>
          </a:p>
          <a:p>
            <a:pPr lvl="1"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Име </a:t>
            </a:r>
            <a:r>
              <a:rPr lang="bg-BG" sz="2800" dirty="0"/>
              <a:t>– последователност от символ</a:t>
            </a:r>
          </a:p>
          <a:p>
            <a:pPr lvl="1">
              <a:buClr>
                <a:schemeClr val="tx1"/>
              </a:buClr>
            </a:pPr>
            <a:r>
              <a:rPr lang="bg-BG" sz="2800" dirty="0"/>
              <a:t>Път от корена до себе си</a:t>
            </a:r>
          </a:p>
          <a:p>
            <a:pPr>
              <a:buClr>
                <a:schemeClr val="tx1"/>
              </a:buClr>
            </a:pPr>
            <a:r>
              <a:rPr lang="bg-BG" sz="3000" dirty="0"/>
              <a:t>Папката може да бъде </a:t>
            </a:r>
            <a:r>
              <a:rPr lang="bg-BG" sz="3000" b="1" dirty="0">
                <a:solidFill>
                  <a:schemeClr val="bg1"/>
                </a:solidFill>
              </a:rPr>
              <a:t>празна</a:t>
            </a:r>
            <a:r>
              <a:rPr lang="bg-BG" sz="3000" dirty="0"/>
              <a:t> (без файлове и други папки)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Папка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898669" y="4441992"/>
            <a:ext cx="1905303" cy="998807"/>
          </a:xfrm>
          <a:prstGeom prst="wedgeRoundRectCallout">
            <a:avLst>
              <a:gd name="adj1" fmla="val -130323"/>
              <a:gd name="adj2" fmla="val -72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6170732" y="1207377"/>
            <a:ext cx="2560320" cy="647098"/>
          </a:xfrm>
          <a:prstGeom prst="wedgeRoundRectCallout">
            <a:avLst>
              <a:gd name="adj1" fmla="val -9844"/>
              <a:gd name="adj2" fmla="val 3209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9898668" y="4441992"/>
            <a:ext cx="1905303" cy="998807"/>
          </a:xfrm>
          <a:prstGeom prst="wedgeRoundRectCallout">
            <a:avLst>
              <a:gd name="adj1" fmla="val -50078"/>
              <a:gd name="adj2" fmla="val -1328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Подпапки</a:t>
            </a:r>
          </a:p>
        </p:txBody>
      </p:sp>
      <p:sp>
        <p:nvSpPr>
          <p:cNvPr id="12" name="Двойна фигурна скоба 11"/>
          <p:cNvSpPr/>
          <p:nvPr/>
        </p:nvSpPr>
        <p:spPr>
          <a:xfrm>
            <a:off x="6963311" y="3622877"/>
            <a:ext cx="1230532" cy="2152890"/>
          </a:xfrm>
          <a:prstGeom prst="brace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243652" y="1207377"/>
            <a:ext cx="2774732" cy="1047548"/>
          </a:xfrm>
          <a:prstGeom prst="wedgeRoundRectCallout">
            <a:avLst>
              <a:gd name="adj1" fmla="val -38637"/>
              <a:gd name="adj2" fmla="val 931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Път до файла/папката</a:t>
            </a: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8018585" y="2672862"/>
            <a:ext cx="1491175" cy="23915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9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8" grpId="0" animBg="1"/>
      <p:bldP spid="10" grpId="0" animBg="1"/>
      <p:bldP spid="12" grpId="0" animBg="1"/>
      <p:bldP spid="13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255" y="1710937"/>
            <a:ext cx="5446467" cy="420318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Файлова система == </a:t>
            </a:r>
            <a:r>
              <a:rPr lang="bg-BG" sz="3400" dirty="0"/>
              <a:t>дървовидна структура на папките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Файловият мениджър == </a:t>
            </a:r>
            <a:r>
              <a:rPr lang="bg-BG" sz="3400" dirty="0"/>
              <a:t>програма за работа с файловата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Файлова система и файлов мениджър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043" y="1504709"/>
            <a:ext cx="6271435" cy="42899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4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6851</TotalTime>
  <Words>808</Words>
  <Application>Microsoft Office PowerPoint</Application>
  <PresentationFormat>Широк екран</PresentationFormat>
  <Paragraphs>166</Paragraphs>
  <Slides>29</Slides>
  <Notes>9</Notes>
  <HiddenSlides>1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29</vt:i4>
      </vt:variant>
    </vt:vector>
  </HeadingPairs>
  <TitlesOfParts>
    <vt:vector size="38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Файлова система</vt:lpstr>
      <vt:lpstr>Съдържание</vt:lpstr>
      <vt:lpstr>Презентация на PowerPoint</vt:lpstr>
      <vt:lpstr>Файл</vt:lpstr>
      <vt:lpstr>Име и разширение на файл</vt:lpstr>
      <vt:lpstr>Пример за име и разширение на файл</vt:lpstr>
      <vt:lpstr>Примери за различни типове файлове</vt:lpstr>
      <vt:lpstr>Папка</vt:lpstr>
      <vt:lpstr>Файлова система и файлов мениджър</vt:lpstr>
      <vt:lpstr>Създаване на файлове и папки</vt:lpstr>
      <vt:lpstr>Презентация на PowerPoint</vt:lpstr>
      <vt:lpstr>Основни операции с файлове и папки</vt:lpstr>
      <vt:lpstr>Основни действия с файлове и папки</vt:lpstr>
      <vt:lpstr>Пример за копиране/преместване на файл (1)</vt:lpstr>
      <vt:lpstr>Пример за копиране/преместване на файл (2)</vt:lpstr>
      <vt:lpstr>Пример за копиране/преместване на файл (3)</vt:lpstr>
      <vt:lpstr>Пример за преименуване на файл (1)</vt:lpstr>
      <vt:lpstr>Пример за преименуване на файл (2)</vt:lpstr>
      <vt:lpstr>Пример за изтриване на файл (1)</vt:lpstr>
      <vt:lpstr>Пример за изтриване на файл (2)</vt:lpstr>
      <vt:lpstr>Работа с файл от коша (1)</vt:lpstr>
      <vt:lpstr>Работа с файл от коша (2)</vt:lpstr>
      <vt:lpstr>Други инструменти на файловия мениджър</vt:lpstr>
      <vt:lpstr>Презентация на PowerPoint</vt:lpstr>
      <vt:lpstr>Изглед и визуализация на папки (1)</vt:lpstr>
      <vt:lpstr>Изглед и визуализация на папки (2)</vt:lpstr>
      <vt:lpstr>Обобщение</vt:lpstr>
      <vt:lpstr>Презентация на PowerPoint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Muharem</cp:lastModifiedBy>
  <cp:revision>800</cp:revision>
  <dcterms:created xsi:type="dcterms:W3CDTF">2018-05-23T13:08:44Z</dcterms:created>
  <dcterms:modified xsi:type="dcterms:W3CDTF">2023-08-07T16:00:36Z</dcterms:modified>
  <cp:category>computer programming, programming</cp:category>
</cp:coreProperties>
</file>